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acifico"/>
      <p:regular r:id="rId27"/>
    </p:embeddedFont>
    <p:embeddedFont>
      <p:font typeface="Oswald"/>
      <p:regular r:id="rId28"/>
      <p:bold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swald-regular.fntdata"/><Relationship Id="rId27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4294967295" type="subTitle"/>
          </p:nvPr>
        </p:nvSpPr>
        <p:spPr>
          <a:xfrm>
            <a:off x="4095225" y="2252375"/>
            <a:ext cx="5216400" cy="203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1- Page.tsx and layout.tsx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2-Link Tag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3-Components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4-Tailwind CSS</a:t>
            </a:r>
            <a:endParaRPr sz="1800"/>
          </a:p>
        </p:txBody>
      </p:sp>
      <p:sp>
        <p:nvSpPr>
          <p:cNvPr id="229" name="Google Shape;229;p17"/>
          <p:cNvSpPr/>
          <p:nvPr/>
        </p:nvSpPr>
        <p:spPr>
          <a:xfrm>
            <a:off x="7052350" y="4500575"/>
            <a:ext cx="1687800" cy="4272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272" y="234222"/>
            <a:ext cx="1030251" cy="10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>
            <p:ph idx="4294967295" type="ctrTitle"/>
          </p:nvPr>
        </p:nvSpPr>
        <p:spPr>
          <a:xfrm>
            <a:off x="3992325" y="7461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0D47A1"/>
                </a:solidFill>
              </a:rPr>
              <a:t>Next JS</a:t>
            </a:r>
            <a:r>
              <a:rPr b="1" lang="en-GB" sz="3300">
                <a:solidFill>
                  <a:srgbClr val="434343"/>
                </a:solidFill>
              </a:rPr>
              <a:t> </a:t>
            </a:r>
            <a:r>
              <a:rPr b="1" lang="en-GB" sz="3300"/>
              <a:t>Topics Covered In GIAIC</a:t>
            </a:r>
            <a:endParaRPr b="1"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Page.tsx </a:t>
            </a: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File </a:t>
            </a:r>
            <a:r>
              <a:rPr lang="en-GB">
                <a:latin typeface="Impact"/>
                <a:ea typeface="Impact"/>
                <a:cs typeface="Impact"/>
                <a:sym typeface="Impact"/>
              </a:rPr>
              <a:t>: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499" y="1722525"/>
            <a:ext cx="5106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Page.tsx is the main file of a page for a website. It is the file where the code for the main page is written. The conventional way to write this file name is as page.tsx; otherwise, the Next JS will not discover this file. </a:t>
            </a:r>
            <a:endParaRPr sz="24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726125" y="8149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layout</a:t>
            </a:r>
            <a:r>
              <a:rPr lang="en-GB">
                <a:latin typeface="Impact"/>
                <a:ea typeface="Impact"/>
                <a:cs typeface="Impact"/>
                <a:sym typeface="Impact"/>
              </a:rPr>
              <a:t>.tsx </a:t>
            </a: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File </a:t>
            </a:r>
            <a:r>
              <a:rPr lang="en-GB">
                <a:latin typeface="Impact"/>
                <a:ea typeface="Impact"/>
                <a:cs typeface="Impact"/>
                <a:sym typeface="Impact"/>
              </a:rPr>
              <a:t>: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726124" y="1454625"/>
            <a:ext cx="5106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The Layout.tsx file is used to make the layout for the Next JS website. In this  file  the &lt;header&gt; and &lt;body&gt; tags of the website  lies.</a:t>
            </a:r>
            <a:endParaRPr sz="20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This file is used to create common layouts. Like if we want to create a component that is displayed on every page of a website, we will make that component in this file of the root dir.</a:t>
            </a:r>
            <a:endParaRPr sz="20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144550" y="997750"/>
            <a:ext cx="1371600" cy="26127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9"/>
          <p:cNvSpPr/>
          <p:nvPr/>
        </p:nvSpPr>
        <p:spPr>
          <a:xfrm rot="10800000">
            <a:off x="7111875" y="1375650"/>
            <a:ext cx="1371600" cy="26127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idx="1" type="subTitle"/>
          </p:nvPr>
        </p:nvSpPr>
        <p:spPr>
          <a:xfrm>
            <a:off x="1297500" y="925000"/>
            <a:ext cx="6750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link tag is a react component, just like an HTML anchor tag . Which is used to connect pages with each other or any other external websites .Like the anchor tag , which takes the "href" attribute with the link  as a value , link tag also takes the same attribute.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 txBox="1"/>
          <p:nvPr>
            <p:ph idx="2" type="body"/>
          </p:nvPr>
        </p:nvSpPr>
        <p:spPr>
          <a:xfrm>
            <a:off x="1338325" y="2432375"/>
            <a:ext cx="3797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primary reason for using link tags instead of anchor tags in our projects is because link tags provide a better user experience through client-side navigation.</a:t>
            </a:r>
            <a:endParaRPr/>
          </a:p>
        </p:txBody>
      </p:sp>
      <p:grpSp>
        <p:nvGrpSpPr>
          <p:cNvPr id="252" name="Google Shape;252;p20"/>
          <p:cNvGrpSpPr/>
          <p:nvPr/>
        </p:nvGrpSpPr>
        <p:grpSpPr>
          <a:xfrm>
            <a:off x="5288525" y="2064977"/>
            <a:ext cx="3462484" cy="2672600"/>
            <a:chOff x="3553042" y="1657806"/>
            <a:chExt cx="3461100" cy="2671532"/>
          </a:xfrm>
        </p:grpSpPr>
        <p:sp>
          <p:nvSpPr>
            <p:cNvPr id="253" name="Google Shape;253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chemeClr val="dk1"/>
            </a:solidFill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0"/>
          <p:cNvSpPr/>
          <p:nvPr/>
        </p:nvSpPr>
        <p:spPr>
          <a:xfrm flipH="1">
            <a:off x="5341579" y="212537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1297500" y="3577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Link </a:t>
            </a: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Tag</a:t>
            </a: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GB">
                <a:latin typeface="Impact"/>
                <a:ea typeface="Impact"/>
                <a:cs typeface="Impact"/>
                <a:sym typeface="Impact"/>
              </a:rPr>
              <a:t>: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4" name="Google Shape;264;p20"/>
          <p:cNvSpPr txBox="1"/>
          <p:nvPr>
            <p:ph type="title"/>
          </p:nvPr>
        </p:nvSpPr>
        <p:spPr>
          <a:xfrm>
            <a:off x="1338325" y="1945175"/>
            <a:ext cx="2703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Purpose</a:t>
            </a: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5968875" y="2674325"/>
            <a:ext cx="2310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GB" sz="3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b="1" lang="en-GB" sz="3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-GB" sz="3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1" sz="34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372425" y="1587350"/>
            <a:ext cx="24123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Components are </a:t>
            </a:r>
            <a:r>
              <a:rPr lang="en-GB" sz="1400"/>
              <a:t>reusable</a:t>
            </a:r>
            <a:r>
              <a:rPr lang="en-GB" sz="1400"/>
              <a:t> piece of code which is independent. Just like a Javascript function that takes a parameter , </a:t>
            </a:r>
            <a:r>
              <a:rPr lang="en-GB" sz="1400"/>
              <a:t>components takes as props .</a:t>
            </a:r>
            <a:endParaRPr sz="1400"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6245875" y="1520250"/>
            <a:ext cx="28011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They are used for common layouts like header and footer.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They are used when we want to create a UI which is independent 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They are used for UI that reused multiple times in our website.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They are used as buttons , cards , header , footer etc</a:t>
            </a:r>
            <a:endParaRPr/>
          </a:p>
        </p:txBody>
      </p:sp>
      <p:grpSp>
        <p:nvGrpSpPr>
          <p:cNvPr id="272" name="Google Shape;272;p21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73" name="Google Shape;273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9600"/>
            </a:p>
          </p:txBody>
        </p:sp>
      </p:grpSp>
      <p:sp>
        <p:nvSpPr>
          <p:cNvPr id="281" name="Google Shape;281;p21"/>
          <p:cNvSpPr txBox="1"/>
          <p:nvPr>
            <p:ph idx="2" type="title"/>
          </p:nvPr>
        </p:nvSpPr>
        <p:spPr>
          <a:xfrm>
            <a:off x="1297500" y="357775"/>
            <a:ext cx="703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r>
              <a:rPr lang="en-GB" sz="3100">
                <a:latin typeface="Impact"/>
                <a:ea typeface="Impact"/>
                <a:cs typeface="Impact"/>
                <a:sym typeface="Impact"/>
              </a:rPr>
              <a:t>omponents</a:t>
            </a:r>
            <a:r>
              <a:rPr lang="en-GB" sz="3100">
                <a:latin typeface="Impact"/>
                <a:ea typeface="Impact"/>
                <a:cs typeface="Impact"/>
                <a:sym typeface="Impact"/>
              </a:rPr>
              <a:t> 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3308200" y="1463100"/>
            <a:ext cx="2304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600"/>
              <a:t>&lt; </a:t>
            </a:r>
            <a:r>
              <a:rPr b="1" i="1" lang="en-GB" sz="9600">
                <a:solidFill>
                  <a:schemeClr val="lt2"/>
                </a:solidFill>
              </a:rPr>
              <a:t>/</a:t>
            </a:r>
            <a:r>
              <a:rPr b="1" i="1" lang="en-GB" sz="9600"/>
              <a:t>&gt;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702850" y="1439197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We can use CSS in Next JS in three ways 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588550" y="3576300"/>
            <a:ext cx="33333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To use module css  we have to </a:t>
            </a:r>
            <a:r>
              <a:rPr lang="en-GB" sz="1000"/>
              <a:t>make</a:t>
            </a:r>
            <a:r>
              <a:rPr lang="en-GB" sz="1000"/>
              <a:t> a file with extension .module.css in the page directory. By importing this file in the page.tsx file we can get all the classes the css file as an object.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/>
              <a:t>While global.css is the file where we can write css classes and used them globally.</a:t>
            </a:r>
            <a:endParaRPr sz="1000"/>
          </a:p>
        </p:txBody>
      </p:sp>
      <p:grpSp>
        <p:nvGrpSpPr>
          <p:cNvPr id="289" name="Google Shape;289;p22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290" name="Google Shape;290;p22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2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 txBox="1"/>
          <p:nvPr>
            <p:ph idx="2" type="title"/>
          </p:nvPr>
        </p:nvSpPr>
        <p:spPr>
          <a:xfrm>
            <a:off x="1297500" y="357775"/>
            <a:ext cx="703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Impact"/>
                <a:ea typeface="Impact"/>
                <a:cs typeface="Impact"/>
                <a:sym typeface="Impact"/>
              </a:rPr>
              <a:t>CSS In Next </a:t>
            </a:r>
            <a:r>
              <a:rPr lang="en-GB" sz="3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JS</a:t>
            </a:r>
            <a:endParaRPr sz="3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588550" y="2066625"/>
            <a:ext cx="33333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000">
                <a:solidFill>
                  <a:schemeClr val="lt1"/>
                </a:solidFill>
              </a:rPr>
              <a:t>Module CSS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1"/>
                </a:solidFill>
              </a:rPr>
              <a:t>Global CSS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1"/>
                </a:solidFill>
              </a:rPr>
              <a:t>Tailwind CSS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950" y="1872900"/>
            <a:ext cx="3333300" cy="1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/>
        </p:nvSpPr>
        <p:spPr>
          <a:xfrm>
            <a:off x="804791" y="2888788"/>
            <a:ext cx="1101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 color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164261" y="3882000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bg-red-500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2171749" y="2852375"/>
            <a:ext cx="689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 Size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2308571" y="38820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font-xl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3287684" y="2852388"/>
            <a:ext cx="771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 Color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3445079" y="38820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text-blue-300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4543349" y="28523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Margin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4578834" y="38820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m-10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5566213" y="2852388"/>
            <a:ext cx="6897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Padding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5709222" y="38820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p-10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6828392" y="2888800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Border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6843359" y="38820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border-2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p23"/>
          <p:cNvCxnSpPr/>
          <p:nvPr/>
        </p:nvCxnSpPr>
        <p:spPr>
          <a:xfrm>
            <a:off x="1767803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3"/>
          <p:cNvSpPr/>
          <p:nvPr/>
        </p:nvSpPr>
        <p:spPr>
          <a:xfrm flipH="1">
            <a:off x="1234223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1233850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16" name="Google Shape;316;p23"/>
          <p:cNvCxnSpPr/>
          <p:nvPr/>
        </p:nvCxnSpPr>
        <p:spPr>
          <a:xfrm>
            <a:off x="2861459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3"/>
          <p:cNvSpPr/>
          <p:nvPr/>
        </p:nvSpPr>
        <p:spPr>
          <a:xfrm flipH="1">
            <a:off x="2327880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8" name="Google Shape;318;p23"/>
          <p:cNvSpPr/>
          <p:nvPr/>
        </p:nvSpPr>
        <p:spPr>
          <a:xfrm>
            <a:off x="2327507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19" name="Google Shape;319;p23"/>
          <p:cNvCxnSpPr/>
          <p:nvPr/>
        </p:nvCxnSpPr>
        <p:spPr>
          <a:xfrm>
            <a:off x="3955665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3"/>
          <p:cNvSpPr/>
          <p:nvPr/>
        </p:nvSpPr>
        <p:spPr>
          <a:xfrm flipH="1">
            <a:off x="3422086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1" name="Google Shape;321;p23"/>
          <p:cNvSpPr/>
          <p:nvPr/>
        </p:nvSpPr>
        <p:spPr>
          <a:xfrm>
            <a:off x="3421713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2" name="Google Shape;322;p23"/>
          <p:cNvCxnSpPr/>
          <p:nvPr/>
        </p:nvCxnSpPr>
        <p:spPr>
          <a:xfrm>
            <a:off x="5047229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3"/>
          <p:cNvSpPr/>
          <p:nvPr/>
        </p:nvSpPr>
        <p:spPr>
          <a:xfrm flipH="1">
            <a:off x="4513649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513276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5" name="Google Shape;325;p23"/>
          <p:cNvCxnSpPr/>
          <p:nvPr/>
        </p:nvCxnSpPr>
        <p:spPr>
          <a:xfrm>
            <a:off x="6135527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3"/>
          <p:cNvSpPr/>
          <p:nvPr/>
        </p:nvSpPr>
        <p:spPr>
          <a:xfrm flipH="1">
            <a:off x="5601947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5601575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28" name="Google Shape;328;p23"/>
          <p:cNvCxnSpPr/>
          <p:nvPr/>
        </p:nvCxnSpPr>
        <p:spPr>
          <a:xfrm>
            <a:off x="7227448" y="306458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3"/>
          <p:cNvSpPr/>
          <p:nvPr/>
        </p:nvSpPr>
        <p:spPr>
          <a:xfrm flipH="1">
            <a:off x="6693868" y="360358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0" name="Google Shape;330;p23"/>
          <p:cNvSpPr/>
          <p:nvPr/>
        </p:nvSpPr>
        <p:spPr>
          <a:xfrm>
            <a:off x="6693495" y="374516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1" name="Google Shape;331;p23"/>
          <p:cNvSpPr txBox="1"/>
          <p:nvPr>
            <p:ph type="title"/>
          </p:nvPr>
        </p:nvSpPr>
        <p:spPr>
          <a:xfrm>
            <a:off x="1297500" y="357775"/>
            <a:ext cx="703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Impact"/>
                <a:ea typeface="Impact"/>
                <a:cs typeface="Impact"/>
                <a:sym typeface="Impact"/>
              </a:rPr>
              <a:t>Tailwind</a:t>
            </a:r>
            <a:r>
              <a:rPr lang="en-GB" sz="3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GB" sz="31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CSS </a:t>
            </a:r>
            <a:endParaRPr sz="31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1297500" y="1130388"/>
            <a:ext cx="5308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Tailwind css is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which includes all the specific css classes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beneficial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us to write css with in our html file so we do not have to switch our files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Tailwind css reset default css for html tags like for headings and para tag. It makes it easy to style our website faster and more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creatively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idx="2" type="title"/>
          </p:nvPr>
        </p:nvSpPr>
        <p:spPr>
          <a:xfrm>
            <a:off x="1289350" y="3904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Impact"/>
                <a:ea typeface="Impact"/>
                <a:cs typeface="Impact"/>
                <a:sym typeface="Impact"/>
              </a:rPr>
              <a:t>Tailwind CSS       </a:t>
            </a:r>
            <a:r>
              <a:rPr lang="en-GB" sz="24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                                              </a:t>
            </a:r>
            <a:r>
              <a:rPr lang="en-GB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Standard CSS</a:t>
            </a:r>
            <a:endParaRPr sz="2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8" name="Google Shape;338;p24"/>
          <p:cNvPicPr preferRelativeResize="0"/>
          <p:nvPr/>
        </p:nvPicPr>
        <p:blipFill rotWithShape="1">
          <a:blip r:embed="rId3">
            <a:alphaModFix/>
          </a:blip>
          <a:srcRect b="14359" l="31551" r="29877" t="11659"/>
          <a:stretch/>
        </p:blipFill>
        <p:spPr>
          <a:xfrm>
            <a:off x="8181175" y="4150075"/>
            <a:ext cx="661200" cy="7482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00" y="4124875"/>
            <a:ext cx="798600" cy="798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711075" y="1454925"/>
            <a:ext cx="29229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Speeds up projects creation time.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provides predefin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 classes and responsiveness utilities.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organized our code in the same file where we write HTML.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provides a configuration file which is used to make themes for a website.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5209600" y="1495050"/>
            <a:ext cx="29229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is quit slower because we have switched the files every time.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standard css we have to create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classes 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requires another file for writing css 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css we have to manually define variables for theme of the website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1241300" y="14010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</a:t>
            </a:r>
            <a:r>
              <a:rPr lang="en-GB">
                <a:solidFill>
                  <a:schemeClr val="accent1"/>
                </a:solidFill>
              </a:rPr>
              <a:t>you</a:t>
            </a:r>
            <a:r>
              <a:rPr lang="en-GB"/>
              <a:t>!</a:t>
            </a:r>
            <a:endParaRPr/>
          </a:p>
        </p:txBody>
      </p:sp>
      <p:sp>
        <p:nvSpPr>
          <p:cNvPr id="347" name="Google Shape;347;p25"/>
          <p:cNvSpPr txBox="1"/>
          <p:nvPr>
            <p:ph idx="1" type="body"/>
          </p:nvPr>
        </p:nvSpPr>
        <p:spPr>
          <a:xfrm>
            <a:off x="1241300" y="2002100"/>
            <a:ext cx="3063300" cy="26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This are the main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outline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for the topics that covered in our </a:t>
            </a:r>
            <a:r>
              <a:rPr lang="en-GB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GIAIC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Special thanks to @Hamza Alvi who guides us through the topics regarding Next JS 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Looking forward for more growing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opportunities =) 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48" name="Google Shape;348;p25"/>
          <p:cNvGrpSpPr/>
          <p:nvPr/>
        </p:nvGrpSpPr>
        <p:grpSpPr>
          <a:xfrm>
            <a:off x="5373145" y="1486766"/>
            <a:ext cx="3159984" cy="2439109"/>
            <a:chOff x="3553042" y="1657806"/>
            <a:chExt cx="3461100" cy="2671532"/>
          </a:xfrm>
        </p:grpSpPr>
        <p:sp>
          <p:nvSpPr>
            <p:cNvPr id="349" name="Google Shape;349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7" name="Google Shape;357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5421455" y="1538913"/>
            <a:ext cx="3063300" cy="17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 rotWithShape="1">
          <a:blip r:embed="rId4">
            <a:alphaModFix/>
          </a:blip>
          <a:srcRect b="0" l="0" r="7876" t="0"/>
          <a:stretch/>
        </p:blipFill>
        <p:spPr>
          <a:xfrm>
            <a:off x="5421450" y="1532950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5"/>
          <p:cNvSpPr/>
          <p:nvPr/>
        </p:nvSpPr>
        <p:spPr>
          <a:xfrm flipH="1">
            <a:off x="5682492" y="1401071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"/>
          <p:cNvSpPr/>
          <p:nvPr/>
        </p:nvSpPr>
        <p:spPr>
          <a:xfrm flipH="1">
            <a:off x="7711609" y="3075984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 txBox="1"/>
          <p:nvPr/>
        </p:nvSpPr>
        <p:spPr>
          <a:xfrm>
            <a:off x="1241300" y="4353275"/>
            <a:ext cx="275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 </a:t>
            </a:r>
            <a:r>
              <a:rPr lang="en-GB" sz="13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H</a:t>
            </a:r>
            <a:r>
              <a:rPr lang="en-GB" sz="1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uzaifa </a:t>
            </a:r>
            <a:r>
              <a:rPr lang="en-GB" sz="13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Y</a:t>
            </a:r>
            <a:r>
              <a:rPr lang="en-GB" sz="1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ounus</a:t>
            </a:r>
            <a:endParaRPr sz="1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